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336" r:id="rId2"/>
    <p:sldId id="256" r:id="rId3"/>
    <p:sldId id="290" r:id="rId4"/>
    <p:sldId id="325" r:id="rId5"/>
    <p:sldId id="296" r:id="rId6"/>
    <p:sldId id="327" r:id="rId7"/>
    <p:sldId id="311" r:id="rId8"/>
    <p:sldId id="338" r:id="rId9"/>
    <p:sldId id="275" r:id="rId10"/>
    <p:sldId id="363" r:id="rId11"/>
    <p:sldId id="358" r:id="rId12"/>
    <p:sldId id="359" r:id="rId13"/>
    <p:sldId id="360" r:id="rId14"/>
    <p:sldId id="355" r:id="rId15"/>
    <p:sldId id="362" r:id="rId16"/>
    <p:sldId id="364" r:id="rId17"/>
    <p:sldId id="357" r:id="rId18"/>
    <p:sldId id="289" r:id="rId19"/>
    <p:sldId id="354" r:id="rId20"/>
    <p:sldId id="328" r:id="rId21"/>
    <p:sldId id="365" r:id="rId22"/>
    <p:sldId id="341" r:id="rId23"/>
    <p:sldId id="366" r:id="rId24"/>
    <p:sldId id="297" r:id="rId25"/>
    <p:sldId id="299" r:id="rId26"/>
    <p:sldId id="313" r:id="rId27"/>
    <p:sldId id="333" r:id="rId28"/>
    <p:sldId id="298" r:id="rId29"/>
    <p:sldId id="350" r:id="rId30"/>
    <p:sldId id="342" r:id="rId31"/>
    <p:sldId id="349" r:id="rId32"/>
  </p:sldIdLst>
  <p:sldSz cx="9144000" cy="6858000" type="screen4x3"/>
  <p:notesSz cx="6858000" cy="9144000"/>
  <p:custDataLst>
    <p:tags r:id="rId3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D35DD"/>
    <a:srgbClr val="004A82"/>
    <a:srgbClr val="608DC4"/>
    <a:srgbClr val="0067B4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1" autoAdjust="0"/>
    <p:restoredTop sz="85626" autoAdjust="0"/>
  </p:normalViewPr>
  <p:slideViewPr>
    <p:cSldViewPr>
      <p:cViewPr>
        <p:scale>
          <a:sx n="66" d="100"/>
          <a:sy n="66" d="100"/>
        </p:scale>
        <p:origin x="-468" y="-10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0" d="100"/>
          <a:sy n="70" d="100"/>
        </p:scale>
        <p:origin x="-2766" y="-108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20352D-E41A-439B-A303-4297187701CE}" type="datetimeFigureOut">
              <a:rPr lang="en-US" smtClean="0"/>
              <a:pPr/>
              <a:t>11/5/2009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8C7DAA-18C1-4F34-AD8E-3F1AAAFFBFB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8C7DAA-18C1-4F34-AD8E-3F1AAAFFBFB6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8C7DAA-18C1-4F34-AD8E-3F1AAAFFBFB6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8C7DAA-18C1-4F34-AD8E-3F1AAAFFBFB6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8C7DAA-18C1-4F34-AD8E-3F1AAAFFBFB6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8C7DAA-18C1-4F34-AD8E-3F1AAAFFBFB6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8C7DAA-18C1-4F34-AD8E-3F1AAAFFBFB6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8C7DAA-18C1-4F34-AD8E-3F1AAAFFBFB6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8C7DAA-18C1-4F34-AD8E-3F1AAAFFBFB6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8C7DAA-18C1-4F34-AD8E-3F1AAAFFBFB6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8C7DAA-18C1-4F34-AD8E-3F1AAAFFBFB6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8C7DAA-18C1-4F34-AD8E-3F1AAAFFBFB6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8C7DAA-18C1-4F34-AD8E-3F1AAAFFBFB6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8C7DAA-18C1-4F34-AD8E-3F1AAAFFBFB6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E44C5-EE39-4B52-B75D-44CB81086090}" type="datetimeFigureOut">
              <a:rPr lang="en-US" smtClean="0"/>
              <a:pPr/>
              <a:t>11/5/2009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3487-CC0B-4E32-AB5D-73E1629FEE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E44C5-EE39-4B52-B75D-44CB81086090}" type="datetimeFigureOut">
              <a:rPr lang="en-US" smtClean="0"/>
              <a:pPr/>
              <a:t>11/5/2009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3487-CC0B-4E32-AB5D-73E1629FEE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E44C5-EE39-4B52-B75D-44CB81086090}" type="datetimeFigureOut">
              <a:rPr lang="en-US" smtClean="0"/>
              <a:pPr/>
              <a:t>11/5/2009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3487-CC0B-4E32-AB5D-73E1629FEE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838200"/>
          </a:xfrm>
        </p:spPr>
        <p:txBody>
          <a:bodyPr>
            <a:normAutofit/>
          </a:bodyPr>
          <a:lstStyle>
            <a:lvl1pPr>
              <a:defRPr sz="36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981200"/>
            <a:ext cx="8305800" cy="414496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E44C5-EE39-4B52-B75D-44CB81086090}" type="datetimeFigureOut">
              <a:rPr lang="en-US" smtClean="0"/>
              <a:pPr/>
              <a:t>11/5/2009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3487-CC0B-4E32-AB5D-73E1629FEEC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914400"/>
            <a:ext cx="152400" cy="5943600"/>
          </a:xfrm>
          <a:prstGeom prst="rect">
            <a:avLst/>
          </a:prstGeom>
          <a:solidFill>
            <a:srgbClr val="0D35DD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header_02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9144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E44C5-EE39-4B52-B75D-44CB81086090}" type="datetimeFigureOut">
              <a:rPr lang="en-US" smtClean="0"/>
              <a:pPr/>
              <a:t>11/5/2009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3487-CC0B-4E32-AB5D-73E1629FEE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E44C5-EE39-4B52-B75D-44CB81086090}" type="datetimeFigureOut">
              <a:rPr lang="en-US" smtClean="0"/>
              <a:pPr/>
              <a:t>11/5/2009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3487-CC0B-4E32-AB5D-73E1629FEE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E44C5-EE39-4B52-B75D-44CB81086090}" type="datetimeFigureOut">
              <a:rPr lang="en-US" smtClean="0"/>
              <a:pPr/>
              <a:t>11/5/2009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3487-CC0B-4E32-AB5D-73E1629FEE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E44C5-EE39-4B52-B75D-44CB81086090}" type="datetimeFigureOut">
              <a:rPr lang="en-US" smtClean="0"/>
              <a:pPr/>
              <a:t>11/5/2009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3487-CC0B-4E32-AB5D-73E1629FEE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E44C5-EE39-4B52-B75D-44CB81086090}" type="datetimeFigureOut">
              <a:rPr lang="en-US" smtClean="0"/>
              <a:pPr/>
              <a:t>11/5/2009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3487-CC0B-4E32-AB5D-73E1629FEE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E44C5-EE39-4B52-B75D-44CB81086090}" type="datetimeFigureOut">
              <a:rPr lang="en-US" smtClean="0"/>
              <a:pPr/>
              <a:t>11/5/2009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3487-CC0B-4E32-AB5D-73E1629FEE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E44C5-EE39-4B52-B75D-44CB81086090}" type="datetimeFigureOut">
              <a:rPr lang="en-US" smtClean="0"/>
              <a:pPr/>
              <a:t>11/5/2009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3487-CC0B-4E32-AB5D-73E1629FEE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9E44C5-EE39-4B52-B75D-44CB81086090}" type="datetimeFigureOut">
              <a:rPr lang="en-US" smtClean="0"/>
              <a:pPr/>
              <a:t>11/5/2009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713487-CC0B-4E32-AB5D-73E1629FEEC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image" Target="../media/image35.jpeg"/><Relationship Id="rId7" Type="http://schemas.openxmlformats.org/officeDocument/2006/relationships/image" Target="../media/image37.jpeg"/><Relationship Id="rId2" Type="http://schemas.openxmlformats.org/officeDocument/2006/relationships/hyperlink" Target="http://blackboard.mcdaniel.edu/webapps/portal/frameset.jsp?tab_id=_2_1&amp;url=/webapps/blackboard/execute/launcher?type=Course&amp;id=_58366_1&amp;url=&amp;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mcdaniellive.wimba.com/launcher.cgi?room=_mcdan_s__61589_1_211294_2009_1021_1803_31" TargetMode="External"/><Relationship Id="rId5" Type="http://schemas.openxmlformats.org/officeDocument/2006/relationships/image" Target="../media/image36.jpeg"/><Relationship Id="rId10" Type="http://schemas.openxmlformats.org/officeDocument/2006/relationships/image" Target="../media/image39.jpeg"/><Relationship Id="rId4" Type="http://schemas.openxmlformats.org/officeDocument/2006/relationships/hyperlink" Target="http://leadershipinglobalenterprise.ning.com/" TargetMode="External"/><Relationship Id="rId9" Type="http://schemas.openxmlformats.org/officeDocument/2006/relationships/hyperlink" Target="https://www2.mcdaniel.edu/itunesu/" TargetMode="Externa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3" Type="http://schemas.openxmlformats.org/officeDocument/2006/relationships/image" Target="../media/image40.jpeg"/><Relationship Id="rId7" Type="http://schemas.openxmlformats.org/officeDocument/2006/relationships/image" Target="../media/image42.jpeg"/><Relationship Id="rId2" Type="http://schemas.openxmlformats.org/officeDocument/2006/relationships/hyperlink" Target="http://blackboard.mcdaniel.edu/webapps/portal/frameset.jsp?tab_id=_2_1&amp;url=/webapps/blackboard/execute/launcher?type=Course&amp;id=_62629_1&amp;url=&amp;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mcdaniellive.wimba.com/launcher.cgi?room=_mcdan_s__61589_1_211294_2009_1021_1803_31" TargetMode="External"/><Relationship Id="rId5" Type="http://schemas.openxmlformats.org/officeDocument/2006/relationships/image" Target="../media/image41.jpeg"/><Relationship Id="rId4" Type="http://schemas.openxmlformats.org/officeDocument/2006/relationships/hyperlink" Target="http://leadershipinglobalenterprise.ning.com/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sleducation.wikispaces.com/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ommunitiesofinquiry.com/files/CogPres_Final.pdf" TargetMode="External"/><Relationship Id="rId5" Type="http://schemas.openxmlformats.org/officeDocument/2006/relationships/hyperlink" Target="http://www.gartner.com/it/products/newsroom/index.jsp" TargetMode="External"/><Relationship Id="rId4" Type="http://schemas.openxmlformats.org/officeDocument/2006/relationships/hyperlink" Target="http://metaverseroadmap.org/index.html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pn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590800" y="2895600"/>
            <a:ext cx="3429000" cy="2209800"/>
          </a:xfrm>
          <a:prstGeom prst="rect">
            <a:avLst/>
          </a:prstGeom>
          <a:solidFill>
            <a:srgbClr val="0D35DD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Steve </a:t>
            </a:r>
            <a:r>
              <a:rPr lang="en-US" sz="200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Kerby</a:t>
            </a:r>
            <a:endParaRPr lang="en-US" sz="2000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Dir. Instructional Technology</a:t>
            </a:r>
          </a:p>
          <a:p>
            <a:r>
              <a:rPr lang="en-US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and Online Learning</a:t>
            </a:r>
          </a:p>
          <a:p>
            <a:r>
              <a:rPr lang="en-US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McDaniel College</a:t>
            </a:r>
          </a:p>
          <a:p>
            <a:r>
              <a:rPr lang="en-US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skerby@mcdaniel.edu</a:t>
            </a:r>
          </a:p>
          <a:p>
            <a:r>
              <a:rPr lang="en-US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SL Avatar: Online </a:t>
            </a:r>
            <a:r>
              <a:rPr lang="en-US" sz="200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Bookmite</a:t>
            </a:r>
            <a:endParaRPr lang="en-US" sz="2000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Twitter: </a:t>
            </a:r>
            <a:r>
              <a:rPr lang="en-US" sz="200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stevekerby</a:t>
            </a:r>
            <a:endParaRPr lang="en-US" sz="2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28600" y="228600"/>
            <a:ext cx="3048000" cy="22098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429000" y="76200"/>
            <a:ext cx="5486400" cy="27432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2514600"/>
            <a:ext cx="2286000" cy="40386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590800" y="5257800"/>
            <a:ext cx="6324600" cy="14478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6400800" y="2895600"/>
            <a:ext cx="2514600" cy="21336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_social_spaces_0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_social_spaces_0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_social_spaces_0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_social_spaces_0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_social_spac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_social_spaces_0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_movie_hous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_social_spaces_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2971800"/>
          </a:xfrm>
          <a:prstGeom prst="rect">
            <a:avLst/>
          </a:prstGeom>
          <a:gradFill flip="none" rotWithShape="1">
            <a:gsLst>
              <a:gs pos="0">
                <a:srgbClr val="0D35DD">
                  <a:shade val="30000"/>
                  <a:satMod val="115000"/>
                </a:srgbClr>
              </a:gs>
              <a:gs pos="50000">
                <a:srgbClr val="0D35DD">
                  <a:shade val="67500"/>
                  <a:satMod val="115000"/>
                </a:srgbClr>
              </a:gs>
              <a:gs pos="100000">
                <a:srgbClr val="0D35DD">
                  <a:shade val="100000"/>
                  <a:satMod val="115000"/>
                </a:srgbClr>
              </a:gs>
            </a:gsLst>
            <a:lin ang="135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838200"/>
            <a:ext cx="9144000" cy="15240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r>
              <a:rPr lang="en-US" sz="8000" b="1" dirty="0" smtClean="0">
                <a:solidFill>
                  <a:srgbClr val="FFC000"/>
                </a:solidFill>
              </a:rPr>
              <a:t>SO WHAT?</a:t>
            </a:r>
            <a:endParaRPr lang="en-US" sz="8000" b="1" dirty="0">
              <a:solidFill>
                <a:srgbClr val="FFC000"/>
              </a:solidFill>
            </a:endParaRPr>
          </a:p>
        </p:txBody>
      </p:sp>
      <p:pic>
        <p:nvPicPr>
          <p:cNvPr id="5" name="Picture 4" descr="7129914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04800" y="2816523"/>
            <a:ext cx="5486400" cy="4117677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6" name="Picture 5" descr="200535853-0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56071" y="2895600"/>
            <a:ext cx="4364129" cy="4038600"/>
          </a:xfrm>
          <a:prstGeom prst="rect">
            <a:avLst/>
          </a:prstGeom>
          <a:effectLst>
            <a:softEdge rad="635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computer_window_50_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0807" cy="6860396"/>
          </a:xfrm>
          <a:prstGeom prst="rect">
            <a:avLst/>
          </a:prstGeom>
        </p:spPr>
      </p:pic>
      <p:sp>
        <p:nvSpPr>
          <p:cNvPr id="2" name="Title 1"/>
          <p:cNvSpPr txBox="1">
            <a:spLocks/>
          </p:cNvSpPr>
          <p:nvPr/>
        </p:nvSpPr>
        <p:spPr>
          <a:xfrm>
            <a:off x="0" y="0"/>
            <a:ext cx="3657600" cy="5334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4A8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THE LONG ARC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4A8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-76200" y="2438400"/>
            <a:ext cx="144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Lotus Notes</a:t>
            </a:r>
          </a:p>
          <a:p>
            <a:pPr algn="ctr"/>
            <a:r>
              <a:rPr lang="en-US" b="1" dirty="0" smtClean="0"/>
              <a:t>Convene</a:t>
            </a:r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76200" y="1981200"/>
            <a:ext cx="7040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1990</a:t>
            </a:r>
            <a:endParaRPr lang="en-US" sz="2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420161" y="1295400"/>
            <a:ext cx="7040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2000</a:t>
            </a:r>
            <a:endParaRPr lang="en-US" sz="2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876800" y="533400"/>
            <a:ext cx="7040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2010</a:t>
            </a:r>
            <a:endParaRPr lang="en-US" sz="2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143000" y="2057400"/>
            <a:ext cx="1600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Blackboard</a:t>
            </a:r>
          </a:p>
          <a:p>
            <a:pPr algn="ctr"/>
            <a:r>
              <a:rPr lang="en-US" b="1" dirty="0" err="1" smtClean="0"/>
              <a:t>WebCT</a:t>
            </a:r>
            <a:endParaRPr lang="en-US" b="1" dirty="0" smtClean="0"/>
          </a:p>
          <a:p>
            <a:pPr algn="ctr"/>
            <a:r>
              <a:rPr lang="en-US" b="1" dirty="0" smtClean="0"/>
              <a:t>Real/</a:t>
            </a:r>
            <a:r>
              <a:rPr lang="en-US" b="1" dirty="0" err="1" smtClean="0"/>
              <a:t>eCollege</a:t>
            </a:r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2438400" y="1752600"/>
            <a:ext cx="1143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/>
              <a:t>Moodle</a:t>
            </a:r>
            <a:endParaRPr lang="en-US" b="1" dirty="0" smtClean="0"/>
          </a:p>
          <a:p>
            <a:pPr algn="ctr"/>
            <a:r>
              <a:rPr lang="en-US" b="1" dirty="0" smtClean="0"/>
              <a:t>D2L</a:t>
            </a:r>
          </a:p>
          <a:p>
            <a:pPr algn="ctr"/>
            <a:r>
              <a:rPr lang="en-US" b="1" dirty="0" smtClean="0"/>
              <a:t>Angel</a:t>
            </a:r>
          </a:p>
          <a:p>
            <a:pPr algn="ctr"/>
            <a:r>
              <a:rPr lang="en-US" b="1" dirty="0" smtClean="0"/>
              <a:t>Sakai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352800" y="1563469"/>
            <a:ext cx="12663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Second Life</a:t>
            </a:r>
          </a:p>
          <a:p>
            <a:pPr algn="ctr"/>
            <a:r>
              <a:rPr lang="en-US" b="1" dirty="0" err="1" smtClean="0"/>
              <a:t>Facebook</a:t>
            </a:r>
            <a:endParaRPr lang="en-US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4800600" y="990600"/>
            <a:ext cx="13940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GoogleWave</a:t>
            </a:r>
            <a:endParaRPr lang="en-US" b="1" dirty="0"/>
          </a:p>
        </p:txBody>
      </p:sp>
      <p:sp>
        <p:nvSpPr>
          <p:cNvPr id="13" name="Rounded Rectangle 12"/>
          <p:cNvSpPr/>
          <p:nvPr/>
        </p:nvSpPr>
        <p:spPr>
          <a:xfrm flipH="1">
            <a:off x="6019800" y="990600"/>
            <a:ext cx="2819400" cy="2514600"/>
          </a:xfrm>
          <a:prstGeom prst="roundRect">
            <a:avLst/>
          </a:prstGeom>
          <a:blipFill>
            <a:blip r:embed="rId4" cstate="print"/>
            <a:stretch>
              <a:fillRect/>
            </a:stretch>
          </a:blipFill>
          <a:ln>
            <a:solidFill>
              <a:schemeClr val="bg1">
                <a:lumMod val="65000"/>
              </a:schemeClr>
            </a:solidFill>
          </a:ln>
          <a:scene3d>
            <a:camera prst="isometricOffAxis1Righ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33400" y="4876800"/>
            <a:ext cx="23622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 smtClean="0"/>
              <a:t>Text-Based </a:t>
            </a:r>
          </a:p>
          <a:p>
            <a:r>
              <a:rPr lang="en-US" sz="2500" b="1" dirty="0" smtClean="0"/>
              <a:t>Communities</a:t>
            </a:r>
            <a:endParaRPr lang="en-US" sz="25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4419600" y="1295400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NING</a:t>
            </a:r>
            <a:endParaRPr lang="en-US" b="1" dirty="0"/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76200" y="457200"/>
            <a:ext cx="6705600" cy="1981202"/>
          </a:xfrm>
          <a:prstGeom prst="straightConnector1">
            <a:avLst/>
          </a:prstGeom>
          <a:ln>
            <a:headEnd type="none" w="med" len="med"/>
            <a:tailEnd type="triangle" w="lg" len="lg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6705600" y="-76200"/>
            <a:ext cx="112082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004A8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2020</a:t>
            </a:r>
            <a:endParaRPr lang="en-US" sz="3600" b="1" dirty="0">
              <a:solidFill>
                <a:srgbClr val="004A8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81000" y="3729335"/>
            <a:ext cx="2305375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500" b="1" i="1" dirty="0" smtClean="0"/>
              <a:t>Technologies of </a:t>
            </a:r>
          </a:p>
          <a:p>
            <a:pPr algn="ctr"/>
            <a:r>
              <a:rPr lang="en-US" sz="2500" b="1" i="1" dirty="0" smtClean="0"/>
              <a:t>Delivery</a:t>
            </a:r>
            <a:endParaRPr lang="en-US" sz="2500" b="1" i="1" dirty="0"/>
          </a:p>
        </p:txBody>
      </p:sp>
      <p:sp>
        <p:nvSpPr>
          <p:cNvPr id="21" name="TextBox 20"/>
          <p:cNvSpPr txBox="1"/>
          <p:nvPr/>
        </p:nvSpPr>
        <p:spPr>
          <a:xfrm>
            <a:off x="4648200" y="4989493"/>
            <a:ext cx="44958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b="1" dirty="0" smtClean="0"/>
              <a:t>Immersive, Media-Constructed Communities</a:t>
            </a:r>
          </a:p>
        </p:txBody>
      </p:sp>
      <p:sp>
        <p:nvSpPr>
          <p:cNvPr id="27" name="Right Arrow 26"/>
          <p:cNvSpPr/>
          <p:nvPr/>
        </p:nvSpPr>
        <p:spPr>
          <a:xfrm>
            <a:off x="2971800" y="5105400"/>
            <a:ext cx="16002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76200" y="6019800"/>
            <a:ext cx="895219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rgbClr val="004A8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Virtual Online Learning Environments</a:t>
            </a:r>
            <a:endParaRPr lang="en-US" sz="4400" b="1" dirty="0">
              <a:solidFill>
                <a:srgbClr val="004A8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638800" y="3733800"/>
            <a:ext cx="320040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500" b="1" i="1" dirty="0" smtClean="0"/>
              <a:t>Technologies of </a:t>
            </a:r>
          </a:p>
          <a:p>
            <a:pPr algn="ctr"/>
            <a:r>
              <a:rPr lang="en-US" sz="2500" b="1" i="1" dirty="0" smtClean="0"/>
              <a:t>Place</a:t>
            </a:r>
            <a:endParaRPr lang="en-US" sz="2500" b="1" i="1" dirty="0"/>
          </a:p>
        </p:txBody>
      </p:sp>
      <p:sp>
        <p:nvSpPr>
          <p:cNvPr id="24" name="TextBox 23"/>
          <p:cNvSpPr txBox="1"/>
          <p:nvPr/>
        </p:nvSpPr>
        <p:spPr>
          <a:xfrm>
            <a:off x="6858000" y="457200"/>
            <a:ext cx="1315809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 smtClean="0"/>
              <a:t>Metaverse</a:t>
            </a:r>
            <a:endParaRPr lang="en-US" sz="2000" b="1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8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40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44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46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24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29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  <p:bldP spid="19" grpId="0"/>
      <p:bldP spid="21" grpId="0"/>
      <p:bldP spid="27" grpId="0" animBg="1"/>
      <p:bldP spid="2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2438400"/>
          </a:xfrm>
          <a:prstGeom prst="rect">
            <a:avLst/>
          </a:prstGeom>
          <a:gradFill flip="none" rotWithShape="1">
            <a:gsLst>
              <a:gs pos="0">
                <a:srgbClr val="0D35DD">
                  <a:shade val="30000"/>
                  <a:satMod val="115000"/>
                </a:srgbClr>
              </a:gs>
              <a:gs pos="50000">
                <a:srgbClr val="0D35DD">
                  <a:shade val="67500"/>
                  <a:satMod val="115000"/>
                </a:srgbClr>
              </a:gs>
              <a:gs pos="100000">
                <a:srgbClr val="0D35DD">
                  <a:shade val="100000"/>
                  <a:satMod val="115000"/>
                </a:srgbClr>
              </a:gs>
            </a:gsLst>
            <a:lin ang="54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6200"/>
            <a:ext cx="7696200" cy="10668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r>
              <a:rPr lang="en-US" sz="6600" b="1" dirty="0" smtClean="0">
                <a:solidFill>
                  <a:srgbClr val="FFC000"/>
                </a:solidFill>
              </a:rPr>
              <a:t>Technology as a Place</a:t>
            </a:r>
            <a:endParaRPr lang="en-US" sz="6600" b="1" dirty="0">
              <a:solidFill>
                <a:srgbClr val="FFC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990600"/>
            <a:ext cx="7315200" cy="17526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r>
              <a:rPr lang="en-US" sz="4400" b="1" dirty="0" smtClean="0">
                <a:solidFill>
                  <a:srgbClr val="FFC000"/>
                </a:solidFill>
              </a:rPr>
              <a:t>Designing Environments</a:t>
            </a:r>
          </a:p>
          <a:p>
            <a:r>
              <a:rPr lang="en-US" sz="4400" b="1" dirty="0" smtClean="0">
                <a:solidFill>
                  <a:srgbClr val="FFC000"/>
                </a:solidFill>
              </a:rPr>
              <a:t>Student-Centered Learning</a:t>
            </a:r>
            <a:endParaRPr lang="en-US" sz="4400" b="1" dirty="0">
              <a:solidFill>
                <a:srgbClr val="FFC000"/>
              </a:solidFill>
            </a:endParaRPr>
          </a:p>
        </p:txBody>
      </p:sp>
      <p:pic>
        <p:nvPicPr>
          <p:cNvPr id="5" name="Picture 4" descr="7129914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304800" y="2362200"/>
            <a:ext cx="5105400" cy="3831727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6" name="Picture 5" descr="200535853-00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79871" y="2286000"/>
            <a:ext cx="4059329" cy="3756536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8" name="TextBox 7"/>
          <p:cNvSpPr txBox="1"/>
          <p:nvPr/>
        </p:nvSpPr>
        <p:spPr>
          <a:xfrm>
            <a:off x="4221043" y="1472625"/>
            <a:ext cx="655757" cy="58477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3200" i="1" dirty="0" smtClean="0">
                <a:solidFill>
                  <a:srgbClr val="FFC000"/>
                </a:solidFill>
              </a:rPr>
              <a:t>for</a:t>
            </a:r>
            <a:endParaRPr lang="en-US" sz="3200" i="1" dirty="0">
              <a:solidFill>
                <a:srgbClr val="FFC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5715000"/>
            <a:ext cx="9144000" cy="1143000"/>
          </a:xfrm>
          <a:prstGeom prst="rect">
            <a:avLst/>
          </a:prstGeom>
          <a:gradFill flip="none" rotWithShape="1">
            <a:gsLst>
              <a:gs pos="0">
                <a:srgbClr val="0D35DD">
                  <a:shade val="30000"/>
                  <a:satMod val="115000"/>
                </a:srgbClr>
              </a:gs>
              <a:gs pos="50000">
                <a:srgbClr val="0D35DD">
                  <a:shade val="67500"/>
                  <a:satMod val="115000"/>
                </a:srgbClr>
              </a:gs>
              <a:gs pos="100000">
                <a:srgbClr val="0D35DD">
                  <a:shade val="100000"/>
                  <a:satMod val="115000"/>
                </a:srgb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Presentation: Sloan-C Conference. </a:t>
            </a:r>
          </a:p>
          <a:p>
            <a:pPr algn="ctr"/>
            <a:r>
              <a:rPr lang="en-US" sz="3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October 29, 2009.  Orlando, Florida.</a:t>
            </a:r>
          </a:p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mmunity_of_inquiry_0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30" y="0"/>
            <a:ext cx="912114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 descr="flying_laptops_38opacit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913664"/>
          </a:xfrm>
          <a:prstGeom prst="rect">
            <a:avLst/>
          </a:prstGeom>
        </p:spPr>
      </p:pic>
      <p:sp>
        <p:nvSpPr>
          <p:cNvPr id="2" name="Title 1"/>
          <p:cNvSpPr txBox="1">
            <a:spLocks/>
          </p:cNvSpPr>
          <p:nvPr/>
        </p:nvSpPr>
        <p:spPr>
          <a:xfrm>
            <a:off x="0" y="0"/>
            <a:ext cx="3657600" cy="5334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4A8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THE LONG ARC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4A8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-76200" y="2438400"/>
            <a:ext cx="144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Lotus Notes</a:t>
            </a:r>
          </a:p>
          <a:p>
            <a:pPr algn="ctr"/>
            <a:r>
              <a:rPr lang="en-US" b="1" dirty="0" smtClean="0"/>
              <a:t>Convene</a:t>
            </a:r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76200" y="1981200"/>
            <a:ext cx="7040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1990</a:t>
            </a:r>
            <a:endParaRPr lang="en-US" sz="2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420161" y="1295400"/>
            <a:ext cx="7040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2000</a:t>
            </a:r>
            <a:endParaRPr lang="en-US" sz="2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876800" y="533400"/>
            <a:ext cx="7040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2010</a:t>
            </a:r>
            <a:endParaRPr lang="en-US" sz="2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143000" y="2057400"/>
            <a:ext cx="1600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Blackboard</a:t>
            </a:r>
          </a:p>
          <a:p>
            <a:pPr algn="ctr"/>
            <a:r>
              <a:rPr lang="en-US" b="1" dirty="0" err="1" smtClean="0"/>
              <a:t>WebCT</a:t>
            </a:r>
            <a:endParaRPr lang="en-US" b="1" dirty="0" smtClean="0"/>
          </a:p>
          <a:p>
            <a:pPr algn="ctr"/>
            <a:r>
              <a:rPr lang="en-US" b="1" dirty="0" smtClean="0"/>
              <a:t>Real/</a:t>
            </a:r>
            <a:r>
              <a:rPr lang="en-US" b="1" dirty="0" err="1" smtClean="0"/>
              <a:t>eCollege</a:t>
            </a:r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2438400" y="1752600"/>
            <a:ext cx="1143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/>
              <a:t>Moodle</a:t>
            </a:r>
            <a:endParaRPr lang="en-US" b="1" dirty="0" smtClean="0"/>
          </a:p>
          <a:p>
            <a:pPr algn="ctr"/>
            <a:r>
              <a:rPr lang="en-US" b="1" dirty="0" smtClean="0"/>
              <a:t>D2L</a:t>
            </a:r>
          </a:p>
          <a:p>
            <a:pPr algn="ctr"/>
            <a:r>
              <a:rPr lang="en-US" b="1" dirty="0" smtClean="0"/>
              <a:t>Angel</a:t>
            </a:r>
          </a:p>
          <a:p>
            <a:pPr algn="ctr"/>
            <a:r>
              <a:rPr lang="en-US" b="1" dirty="0" smtClean="0"/>
              <a:t>Sakai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352800" y="1563469"/>
            <a:ext cx="12663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Second Life</a:t>
            </a:r>
          </a:p>
          <a:p>
            <a:pPr algn="ctr"/>
            <a:r>
              <a:rPr lang="en-US" b="1" dirty="0" err="1" smtClean="0"/>
              <a:t>Facebook</a:t>
            </a:r>
            <a:endParaRPr lang="en-US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4800600" y="990600"/>
            <a:ext cx="13940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GoogleWave</a:t>
            </a:r>
            <a:endParaRPr lang="en-US" b="1" dirty="0"/>
          </a:p>
        </p:txBody>
      </p:sp>
      <p:sp>
        <p:nvSpPr>
          <p:cNvPr id="13" name="Rounded Rectangle 12"/>
          <p:cNvSpPr/>
          <p:nvPr/>
        </p:nvSpPr>
        <p:spPr>
          <a:xfrm flipH="1">
            <a:off x="6019800" y="990600"/>
            <a:ext cx="2819400" cy="2514600"/>
          </a:xfrm>
          <a:prstGeom prst="roundRect">
            <a:avLst/>
          </a:prstGeom>
          <a:blipFill>
            <a:blip r:embed="rId4" cstate="print"/>
            <a:stretch>
              <a:fillRect/>
            </a:stretch>
          </a:blipFill>
          <a:ln>
            <a:solidFill>
              <a:schemeClr val="bg1">
                <a:lumMod val="65000"/>
              </a:schemeClr>
            </a:solidFill>
          </a:ln>
          <a:scene3d>
            <a:camera prst="isometricOffAxis1Righ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33400" y="4876800"/>
            <a:ext cx="23622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 smtClean="0"/>
              <a:t>Text-Based </a:t>
            </a:r>
          </a:p>
          <a:p>
            <a:r>
              <a:rPr lang="en-US" sz="2500" b="1" dirty="0" smtClean="0"/>
              <a:t>Communities</a:t>
            </a:r>
            <a:endParaRPr lang="en-US" sz="25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4419600" y="1295400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NING</a:t>
            </a:r>
            <a:endParaRPr lang="en-US" b="1" dirty="0"/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76200" y="457200"/>
            <a:ext cx="6705600" cy="1981202"/>
          </a:xfrm>
          <a:prstGeom prst="straightConnector1">
            <a:avLst/>
          </a:prstGeom>
          <a:ln>
            <a:headEnd type="none" w="med" len="med"/>
            <a:tailEnd type="triangle" w="lg" len="lg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6705600" y="-76200"/>
            <a:ext cx="112082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004A8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2020</a:t>
            </a:r>
            <a:endParaRPr lang="en-US" sz="3600" b="1" dirty="0">
              <a:solidFill>
                <a:srgbClr val="004A8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81000" y="3729335"/>
            <a:ext cx="2305375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500" b="1" i="1" dirty="0" smtClean="0"/>
              <a:t>Technologies of </a:t>
            </a:r>
          </a:p>
          <a:p>
            <a:pPr algn="ctr"/>
            <a:r>
              <a:rPr lang="en-US" sz="2500" b="1" i="1" dirty="0" smtClean="0"/>
              <a:t>Delivery</a:t>
            </a:r>
            <a:endParaRPr lang="en-US" sz="2500" b="1" i="1" dirty="0"/>
          </a:p>
        </p:txBody>
      </p:sp>
      <p:sp>
        <p:nvSpPr>
          <p:cNvPr id="21" name="TextBox 20"/>
          <p:cNvSpPr txBox="1"/>
          <p:nvPr/>
        </p:nvSpPr>
        <p:spPr>
          <a:xfrm>
            <a:off x="4648200" y="4989493"/>
            <a:ext cx="44958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b="1" dirty="0" smtClean="0"/>
              <a:t>Immersive, Media-Constructed Communities</a:t>
            </a:r>
          </a:p>
        </p:txBody>
      </p:sp>
      <p:sp>
        <p:nvSpPr>
          <p:cNvPr id="27" name="Right Arrow 26"/>
          <p:cNvSpPr/>
          <p:nvPr/>
        </p:nvSpPr>
        <p:spPr>
          <a:xfrm>
            <a:off x="2971800" y="5105400"/>
            <a:ext cx="16002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76200" y="6019800"/>
            <a:ext cx="895219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rgbClr val="004A8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Virtual Online Learning Environments</a:t>
            </a:r>
            <a:endParaRPr lang="en-US" sz="4400" b="1" dirty="0">
              <a:solidFill>
                <a:srgbClr val="004A8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638800" y="3733800"/>
            <a:ext cx="320040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500" b="1" i="1" dirty="0" smtClean="0"/>
              <a:t>Technologies of </a:t>
            </a:r>
          </a:p>
          <a:p>
            <a:pPr algn="ctr"/>
            <a:r>
              <a:rPr lang="en-US" sz="2500" b="1" i="1" dirty="0" smtClean="0"/>
              <a:t>Place</a:t>
            </a:r>
            <a:endParaRPr lang="en-US" sz="2500" b="1" i="1" dirty="0"/>
          </a:p>
        </p:txBody>
      </p:sp>
      <p:sp>
        <p:nvSpPr>
          <p:cNvPr id="24" name="TextBox 23"/>
          <p:cNvSpPr txBox="1"/>
          <p:nvPr/>
        </p:nvSpPr>
        <p:spPr>
          <a:xfrm>
            <a:off x="6858000" y="457200"/>
            <a:ext cx="1315809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 smtClean="0"/>
              <a:t>Metaverse</a:t>
            </a:r>
            <a:endParaRPr lang="en-US" sz="2000" b="1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face_left_15opacit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48200" y="1"/>
            <a:ext cx="4495800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0"/>
            <a:ext cx="4648200" cy="6858000"/>
          </a:xfrm>
          <a:prstGeom prst="rect">
            <a:avLst/>
          </a:prstGeom>
          <a:solidFill>
            <a:srgbClr val="0D35D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76200"/>
            <a:ext cx="4419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Less and less about…</a:t>
            </a:r>
            <a:endParaRPr lang="en-US" sz="44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00600" y="152400"/>
            <a:ext cx="4038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0D35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More and more </a:t>
            </a:r>
          </a:p>
          <a:p>
            <a:pPr algn="ctr"/>
            <a:r>
              <a:rPr lang="en-US" sz="4400" b="1" dirty="0" smtClean="0">
                <a:solidFill>
                  <a:srgbClr val="0D35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about…</a:t>
            </a:r>
            <a:endParaRPr lang="en-US" sz="4400" b="1" dirty="0">
              <a:solidFill>
                <a:srgbClr val="0D35D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16252" y="4495800"/>
            <a:ext cx="376705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Content Management </a:t>
            </a:r>
          </a:p>
          <a:p>
            <a:pPr algn="ctr"/>
            <a:r>
              <a:rPr lang="en-US" sz="3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Systems</a:t>
            </a:r>
            <a:endParaRPr lang="en-US" sz="3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585958" y="4495800"/>
            <a:ext cx="281198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000" b="1" dirty="0" smtClean="0"/>
              <a:t>Virtual Learning </a:t>
            </a:r>
          </a:p>
          <a:p>
            <a:pPr algn="ctr"/>
            <a:r>
              <a:rPr lang="en-US" sz="3000" b="1" dirty="0" smtClean="0"/>
              <a:t>Environments</a:t>
            </a:r>
            <a:endParaRPr lang="en-US" sz="30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609600" y="3301425"/>
            <a:ext cx="334290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Developing Content</a:t>
            </a:r>
            <a:endParaRPr lang="en-US" sz="3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733305" y="3352800"/>
            <a:ext cx="441069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 smtClean="0"/>
              <a:t>Constructing Communities</a:t>
            </a:r>
            <a:endParaRPr lang="en-US" sz="30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172898" y="2133600"/>
            <a:ext cx="438530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Reusable Learning Objects</a:t>
            </a:r>
            <a:endParaRPr lang="en-US" sz="3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486400" y="2133600"/>
            <a:ext cx="288091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 smtClean="0"/>
              <a:t>Managing Media</a:t>
            </a:r>
            <a:endParaRPr lang="en-US" sz="30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381000" y="6019800"/>
            <a:ext cx="362644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Delivering Instruction</a:t>
            </a:r>
            <a:endParaRPr lang="en-US" sz="3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715000" y="6019800"/>
            <a:ext cx="282641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 smtClean="0"/>
              <a:t>Designing Places</a:t>
            </a:r>
            <a:endParaRPr lang="en-US" sz="3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1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9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7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6" grpId="0"/>
      <p:bldP spid="17" grpId="0"/>
      <p:bldP spid="15" grpId="0"/>
      <p:bldP spid="1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 descr="metaverse_35opacit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 txBox="1">
            <a:spLocks/>
          </p:cNvSpPr>
          <p:nvPr/>
        </p:nvSpPr>
        <p:spPr>
          <a:xfrm>
            <a:off x="0" y="0"/>
            <a:ext cx="3657600" cy="5334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4A8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THE LONG ARC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4A8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-76200" y="2438400"/>
            <a:ext cx="144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Lotus Notes</a:t>
            </a:r>
          </a:p>
          <a:p>
            <a:pPr algn="ctr"/>
            <a:r>
              <a:rPr lang="en-US" b="1" dirty="0" smtClean="0"/>
              <a:t>Convene</a:t>
            </a:r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76200" y="1981200"/>
            <a:ext cx="7040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1990</a:t>
            </a:r>
            <a:endParaRPr lang="en-US" sz="2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420161" y="1295400"/>
            <a:ext cx="7040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2000</a:t>
            </a:r>
            <a:endParaRPr lang="en-US" sz="2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876800" y="533400"/>
            <a:ext cx="7040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2010</a:t>
            </a:r>
            <a:endParaRPr lang="en-US" sz="2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143000" y="2057400"/>
            <a:ext cx="1600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Blackboard</a:t>
            </a:r>
          </a:p>
          <a:p>
            <a:pPr algn="ctr"/>
            <a:r>
              <a:rPr lang="en-US" b="1" dirty="0" err="1" smtClean="0"/>
              <a:t>WebCT</a:t>
            </a:r>
            <a:endParaRPr lang="en-US" b="1" dirty="0" smtClean="0"/>
          </a:p>
          <a:p>
            <a:pPr algn="ctr"/>
            <a:r>
              <a:rPr lang="en-US" b="1" dirty="0" smtClean="0"/>
              <a:t>Real/</a:t>
            </a:r>
            <a:r>
              <a:rPr lang="en-US" b="1" dirty="0" err="1" smtClean="0"/>
              <a:t>eCollege</a:t>
            </a:r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2438400" y="1752600"/>
            <a:ext cx="1143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/>
              <a:t>Moodle</a:t>
            </a:r>
            <a:endParaRPr lang="en-US" b="1" dirty="0" smtClean="0"/>
          </a:p>
          <a:p>
            <a:pPr algn="ctr"/>
            <a:r>
              <a:rPr lang="en-US" b="1" dirty="0" smtClean="0"/>
              <a:t>D2L</a:t>
            </a:r>
          </a:p>
          <a:p>
            <a:pPr algn="ctr"/>
            <a:r>
              <a:rPr lang="en-US" b="1" dirty="0" smtClean="0"/>
              <a:t>Angel</a:t>
            </a:r>
          </a:p>
          <a:p>
            <a:pPr algn="ctr"/>
            <a:r>
              <a:rPr lang="en-US" b="1" dirty="0" smtClean="0"/>
              <a:t>Sakai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352800" y="1563469"/>
            <a:ext cx="12663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Second Life</a:t>
            </a:r>
          </a:p>
          <a:p>
            <a:pPr algn="ctr"/>
            <a:r>
              <a:rPr lang="en-US" b="1" dirty="0" err="1" smtClean="0"/>
              <a:t>Facebook</a:t>
            </a:r>
            <a:endParaRPr lang="en-US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4800600" y="990600"/>
            <a:ext cx="13940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GoogleWave</a:t>
            </a:r>
            <a:endParaRPr lang="en-US" b="1" dirty="0"/>
          </a:p>
        </p:txBody>
      </p:sp>
      <p:sp>
        <p:nvSpPr>
          <p:cNvPr id="13" name="Rounded Rectangle 12"/>
          <p:cNvSpPr/>
          <p:nvPr/>
        </p:nvSpPr>
        <p:spPr>
          <a:xfrm flipH="1">
            <a:off x="6019800" y="990600"/>
            <a:ext cx="2819400" cy="2514600"/>
          </a:xfrm>
          <a:prstGeom prst="roundRect">
            <a:avLst/>
          </a:prstGeom>
          <a:blipFill>
            <a:blip r:embed="rId4" cstate="print"/>
            <a:stretch>
              <a:fillRect/>
            </a:stretch>
          </a:blipFill>
          <a:ln>
            <a:solidFill>
              <a:schemeClr val="bg1">
                <a:lumMod val="65000"/>
              </a:schemeClr>
            </a:solidFill>
          </a:ln>
          <a:scene3d>
            <a:camera prst="isometricOffAxis1Righ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33400" y="4876800"/>
            <a:ext cx="23622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 smtClean="0"/>
              <a:t>Text-Based </a:t>
            </a:r>
          </a:p>
          <a:p>
            <a:r>
              <a:rPr lang="en-US" sz="2500" b="1" dirty="0" smtClean="0"/>
              <a:t>Communities</a:t>
            </a:r>
            <a:endParaRPr lang="en-US" sz="25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4419600" y="1295400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NING</a:t>
            </a:r>
            <a:endParaRPr lang="en-US" b="1" dirty="0"/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76200" y="457200"/>
            <a:ext cx="6705600" cy="1981202"/>
          </a:xfrm>
          <a:prstGeom prst="straightConnector1">
            <a:avLst/>
          </a:prstGeom>
          <a:ln>
            <a:headEnd type="none" w="med" len="med"/>
            <a:tailEnd type="triangle" w="lg" len="lg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6705600" y="-76200"/>
            <a:ext cx="112082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004A8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2020</a:t>
            </a:r>
            <a:endParaRPr lang="en-US" sz="3600" b="1" dirty="0">
              <a:solidFill>
                <a:srgbClr val="004A8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81000" y="3729335"/>
            <a:ext cx="2305375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500" b="1" i="1" dirty="0" smtClean="0"/>
              <a:t>Technologies of </a:t>
            </a:r>
          </a:p>
          <a:p>
            <a:pPr algn="ctr"/>
            <a:r>
              <a:rPr lang="en-US" sz="2500" b="1" i="1" dirty="0" smtClean="0"/>
              <a:t>Delivery</a:t>
            </a:r>
            <a:endParaRPr lang="en-US" sz="2500" b="1" i="1" dirty="0"/>
          </a:p>
        </p:txBody>
      </p:sp>
      <p:sp>
        <p:nvSpPr>
          <p:cNvPr id="21" name="TextBox 20"/>
          <p:cNvSpPr txBox="1"/>
          <p:nvPr/>
        </p:nvSpPr>
        <p:spPr>
          <a:xfrm>
            <a:off x="4648200" y="4989493"/>
            <a:ext cx="44958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b="1" dirty="0" smtClean="0"/>
              <a:t>Immersive, Media-Constructed Communities</a:t>
            </a:r>
          </a:p>
        </p:txBody>
      </p:sp>
      <p:sp>
        <p:nvSpPr>
          <p:cNvPr id="27" name="Right Arrow 26"/>
          <p:cNvSpPr/>
          <p:nvPr/>
        </p:nvSpPr>
        <p:spPr>
          <a:xfrm>
            <a:off x="2971800" y="5105400"/>
            <a:ext cx="16002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76200" y="6019800"/>
            <a:ext cx="895219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rgbClr val="004A8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Virtual Online Learning Environments</a:t>
            </a:r>
            <a:endParaRPr lang="en-US" sz="4400" b="1" dirty="0">
              <a:solidFill>
                <a:srgbClr val="004A8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638800" y="3733800"/>
            <a:ext cx="320040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500" b="1" i="1" dirty="0" smtClean="0"/>
              <a:t>Technologies of </a:t>
            </a:r>
          </a:p>
          <a:p>
            <a:pPr algn="ctr"/>
            <a:r>
              <a:rPr lang="en-US" sz="2500" b="1" i="1" dirty="0" smtClean="0"/>
              <a:t>Place</a:t>
            </a:r>
            <a:endParaRPr lang="en-US" sz="2500" b="1" i="1" dirty="0"/>
          </a:p>
        </p:txBody>
      </p:sp>
      <p:sp>
        <p:nvSpPr>
          <p:cNvPr id="24" name="TextBox 23"/>
          <p:cNvSpPr txBox="1"/>
          <p:nvPr/>
        </p:nvSpPr>
        <p:spPr>
          <a:xfrm>
            <a:off x="6858000" y="457200"/>
            <a:ext cx="1315809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 smtClean="0"/>
              <a:t>Metaverse</a:t>
            </a:r>
            <a:endParaRPr lang="en-US" sz="2000" b="1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2971800"/>
          </a:xfrm>
          <a:prstGeom prst="rect">
            <a:avLst/>
          </a:prstGeom>
          <a:gradFill flip="none" rotWithShape="1">
            <a:gsLst>
              <a:gs pos="0">
                <a:srgbClr val="0D35DD">
                  <a:shade val="30000"/>
                  <a:satMod val="115000"/>
                </a:srgbClr>
              </a:gs>
              <a:gs pos="50000">
                <a:srgbClr val="0D35DD">
                  <a:shade val="67500"/>
                  <a:satMod val="115000"/>
                </a:srgbClr>
              </a:gs>
              <a:gs pos="100000">
                <a:srgbClr val="0D35DD">
                  <a:shade val="100000"/>
                  <a:satMod val="115000"/>
                </a:srgbClr>
              </a:gs>
            </a:gsLst>
            <a:lin ang="162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533400"/>
            <a:ext cx="8763000" cy="19812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r>
              <a:rPr lang="en-US" sz="8000" b="1" dirty="0" smtClean="0">
                <a:solidFill>
                  <a:srgbClr val="FFC000"/>
                </a:solidFill>
              </a:rPr>
              <a:t>Two </a:t>
            </a:r>
            <a:r>
              <a:rPr lang="en-US" sz="8000" b="1" dirty="0" smtClean="0">
                <a:solidFill>
                  <a:srgbClr val="FFC000"/>
                </a:solidFill>
              </a:rPr>
              <a:t>Programs </a:t>
            </a:r>
            <a:br>
              <a:rPr lang="en-US" sz="8000" b="1" dirty="0" smtClean="0">
                <a:solidFill>
                  <a:srgbClr val="FFC000"/>
                </a:solidFill>
              </a:rPr>
            </a:br>
            <a:r>
              <a:rPr lang="en-US" sz="8000" b="1" dirty="0" smtClean="0">
                <a:solidFill>
                  <a:srgbClr val="FFC000"/>
                </a:solidFill>
              </a:rPr>
              <a:t>in Transition</a:t>
            </a:r>
            <a:endParaRPr lang="en-US" sz="8000" b="1" dirty="0">
              <a:solidFill>
                <a:srgbClr val="FFC000"/>
              </a:solidFill>
            </a:endParaRPr>
          </a:p>
        </p:txBody>
      </p:sp>
      <p:pic>
        <p:nvPicPr>
          <p:cNvPr id="5" name="Picture 4" descr="7129914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04800" y="2816523"/>
            <a:ext cx="5486400" cy="4117677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6" name="Picture 5" descr="200535853-0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56071" y="2895600"/>
            <a:ext cx="4364129" cy="4038600"/>
          </a:xfrm>
          <a:prstGeom prst="rect">
            <a:avLst/>
          </a:prstGeom>
          <a:effectLst>
            <a:softEdge rad="635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hlinkClick r:id="rId2"/>
          </p:cNvPr>
          <p:cNvSpPr/>
          <p:nvPr/>
        </p:nvSpPr>
        <p:spPr>
          <a:xfrm>
            <a:off x="381000" y="3886200"/>
            <a:ext cx="3200400" cy="2667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hlinkClick r:id="rId4"/>
          </p:cNvPr>
          <p:cNvSpPr/>
          <p:nvPr/>
        </p:nvSpPr>
        <p:spPr>
          <a:xfrm>
            <a:off x="3429000" y="1066800"/>
            <a:ext cx="2286000" cy="23622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hlinkClick r:id="rId6"/>
          </p:cNvPr>
          <p:cNvSpPr/>
          <p:nvPr/>
        </p:nvSpPr>
        <p:spPr>
          <a:xfrm>
            <a:off x="152400" y="990600"/>
            <a:ext cx="2590800" cy="2362200"/>
          </a:xfrm>
          <a:prstGeom prst="ellipse">
            <a:avLst/>
          </a:prstGeom>
          <a:blipFill>
            <a:blip r:embed="rId7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343400" y="4038600"/>
            <a:ext cx="4724400" cy="25146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667000" y="2362200"/>
            <a:ext cx="762000" cy="0"/>
          </a:xfrm>
          <a:prstGeom prst="line">
            <a:avLst/>
          </a:prstGeom>
          <a:ln>
            <a:headEnd type="triangle" w="med" len="med"/>
            <a:tailEnd type="triangl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1219200" y="6472535"/>
            <a:ext cx="16139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Blackboard</a:t>
            </a:r>
            <a:endParaRPr lang="en-US" sz="2400" b="1" dirty="0"/>
          </a:p>
        </p:txBody>
      </p:sp>
      <p:sp>
        <p:nvSpPr>
          <p:cNvPr id="32" name="TextBox 31"/>
          <p:cNvSpPr txBox="1"/>
          <p:nvPr/>
        </p:nvSpPr>
        <p:spPr>
          <a:xfrm>
            <a:off x="3962400" y="3429000"/>
            <a:ext cx="8659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NING</a:t>
            </a:r>
            <a:endParaRPr lang="en-US" sz="2400" b="1" dirty="0"/>
          </a:p>
        </p:txBody>
      </p:sp>
      <p:sp>
        <p:nvSpPr>
          <p:cNvPr id="33" name="TextBox 32"/>
          <p:cNvSpPr txBox="1"/>
          <p:nvPr/>
        </p:nvSpPr>
        <p:spPr>
          <a:xfrm>
            <a:off x="990600" y="3276600"/>
            <a:ext cx="11063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/>
              <a:t>Wimba</a:t>
            </a:r>
            <a:endParaRPr lang="en-US" sz="24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5715000" y="6472535"/>
            <a:ext cx="16301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Second Life</a:t>
            </a:r>
            <a:endParaRPr lang="en-US" sz="2400" b="1" dirty="0"/>
          </a:p>
        </p:txBody>
      </p:sp>
      <p:sp>
        <p:nvSpPr>
          <p:cNvPr id="17" name="Rectangle 16">
            <a:hlinkClick r:id="rId9"/>
          </p:cNvPr>
          <p:cNvSpPr/>
          <p:nvPr/>
        </p:nvSpPr>
        <p:spPr>
          <a:xfrm>
            <a:off x="6477000" y="1066800"/>
            <a:ext cx="2514600" cy="228600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5715000" y="2362200"/>
            <a:ext cx="762000" cy="0"/>
          </a:xfrm>
          <a:prstGeom prst="line">
            <a:avLst/>
          </a:prstGeom>
          <a:ln>
            <a:headEnd type="triangle" w="med" len="med"/>
            <a:tailEnd type="triangl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V="1">
            <a:off x="2514600" y="3048000"/>
            <a:ext cx="914400" cy="762000"/>
          </a:xfrm>
          <a:prstGeom prst="line">
            <a:avLst/>
          </a:prstGeom>
          <a:ln>
            <a:headEnd type="triangle" w="med" len="med"/>
            <a:tailEnd type="triangl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rot="16200000" flipV="1">
            <a:off x="5524500" y="3162300"/>
            <a:ext cx="990600" cy="609600"/>
          </a:xfrm>
          <a:prstGeom prst="line">
            <a:avLst/>
          </a:prstGeom>
          <a:ln>
            <a:headEnd type="triangle" w="med" len="med"/>
            <a:tailEnd type="triangl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3581400" y="5257800"/>
            <a:ext cx="762000" cy="0"/>
          </a:xfrm>
          <a:prstGeom prst="line">
            <a:avLst/>
          </a:prstGeom>
          <a:ln>
            <a:headEnd type="triangle" w="med" len="med"/>
            <a:tailEnd type="triangl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rot="5400000" flipH="1" flipV="1">
            <a:off x="8229600" y="3657600"/>
            <a:ext cx="609600" cy="0"/>
          </a:xfrm>
          <a:prstGeom prst="line">
            <a:avLst/>
          </a:prstGeom>
          <a:ln>
            <a:headEnd type="triangle" w="med" len="med"/>
            <a:tailEnd type="triangl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rot="5400000" flipH="1" flipV="1">
            <a:off x="153194" y="3505200"/>
            <a:ext cx="761206" cy="794"/>
          </a:xfrm>
          <a:prstGeom prst="straightConnector1">
            <a:avLst/>
          </a:prstGeom>
          <a:ln w="381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7467600" y="3424535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iTunes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hlinkClick r:id="rId2"/>
          </p:cNvPr>
          <p:cNvSpPr/>
          <p:nvPr/>
        </p:nvSpPr>
        <p:spPr>
          <a:xfrm>
            <a:off x="2971800" y="1371600"/>
            <a:ext cx="3200400" cy="2667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hlinkClick r:id="rId4"/>
          </p:cNvPr>
          <p:cNvSpPr/>
          <p:nvPr/>
        </p:nvSpPr>
        <p:spPr>
          <a:xfrm>
            <a:off x="6934200" y="1524000"/>
            <a:ext cx="2133600" cy="21336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hlinkClick r:id="rId6"/>
          </p:cNvPr>
          <p:cNvSpPr/>
          <p:nvPr/>
        </p:nvSpPr>
        <p:spPr>
          <a:xfrm>
            <a:off x="228600" y="1371600"/>
            <a:ext cx="2209800" cy="1981200"/>
          </a:xfrm>
          <a:prstGeom prst="ellipse">
            <a:avLst/>
          </a:prstGeom>
          <a:blipFill>
            <a:blip r:embed="rId7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133600" y="4343400"/>
            <a:ext cx="5029200" cy="20574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/>
          <p:cNvCxnSpPr>
            <a:stCxn id="4" idx="1"/>
          </p:cNvCxnSpPr>
          <p:nvPr/>
        </p:nvCxnSpPr>
        <p:spPr>
          <a:xfrm rot="10800000">
            <a:off x="2362200" y="2514600"/>
            <a:ext cx="609600" cy="1905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Elbow Connector 10"/>
          <p:cNvCxnSpPr/>
          <p:nvPr/>
        </p:nvCxnSpPr>
        <p:spPr>
          <a:xfrm rot="5400000">
            <a:off x="2095500" y="3390900"/>
            <a:ext cx="1066800" cy="685800"/>
          </a:xfrm>
          <a:prstGeom prst="bentConnector3">
            <a:avLst>
              <a:gd name="adj1" fmla="val -15179"/>
            </a:avLst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6172200" y="1905000"/>
            <a:ext cx="762000" cy="0"/>
          </a:xfrm>
          <a:prstGeom prst="line">
            <a:avLst/>
          </a:prstGeom>
          <a:ln>
            <a:headEnd type="triangle" w="med" len="med"/>
            <a:tailEnd type="triangl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9" name="Elbow Connector 18"/>
          <p:cNvCxnSpPr>
            <a:stCxn id="5" idx="1"/>
          </p:cNvCxnSpPr>
          <p:nvPr/>
        </p:nvCxnSpPr>
        <p:spPr>
          <a:xfrm rot="10800000" flipV="1">
            <a:off x="6324600" y="2590800"/>
            <a:ext cx="609600" cy="1752600"/>
          </a:xfrm>
          <a:prstGeom prst="bentConnector2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3733800" y="990600"/>
            <a:ext cx="16139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Blackboard</a:t>
            </a:r>
            <a:endParaRPr lang="en-US" sz="2400" b="1" dirty="0"/>
          </a:p>
        </p:txBody>
      </p:sp>
      <p:sp>
        <p:nvSpPr>
          <p:cNvPr id="32" name="TextBox 31"/>
          <p:cNvSpPr txBox="1"/>
          <p:nvPr/>
        </p:nvSpPr>
        <p:spPr>
          <a:xfrm>
            <a:off x="7315200" y="3733800"/>
            <a:ext cx="8659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NING</a:t>
            </a:r>
            <a:endParaRPr lang="en-US" sz="2400" b="1" dirty="0"/>
          </a:p>
        </p:txBody>
      </p:sp>
      <p:sp>
        <p:nvSpPr>
          <p:cNvPr id="33" name="TextBox 32"/>
          <p:cNvSpPr txBox="1"/>
          <p:nvPr/>
        </p:nvSpPr>
        <p:spPr>
          <a:xfrm>
            <a:off x="457200" y="3505200"/>
            <a:ext cx="11063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/>
              <a:t>Wimba</a:t>
            </a:r>
            <a:endParaRPr lang="en-US" sz="24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3962400" y="6396335"/>
            <a:ext cx="16301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Second Life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4572000" cy="3276600"/>
          </a:xfrm>
          <a:prstGeom prst="rect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609600"/>
            <a:ext cx="44958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D35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Design Environments</a:t>
            </a:r>
          </a:p>
          <a:p>
            <a:pPr algn="ctr"/>
            <a:r>
              <a:rPr lang="en-US" sz="3200" b="1" dirty="0" smtClean="0">
                <a:solidFill>
                  <a:srgbClr val="0D35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for</a:t>
            </a:r>
          </a:p>
          <a:p>
            <a:pPr algn="ctr"/>
            <a:r>
              <a:rPr lang="en-US" sz="3200" b="1" dirty="0" smtClean="0">
                <a:solidFill>
                  <a:srgbClr val="0D35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Student-Centered Learning </a:t>
            </a:r>
            <a:endParaRPr lang="en-US" sz="3200" b="1" dirty="0">
              <a:solidFill>
                <a:srgbClr val="0D35D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2000" y="3276600"/>
            <a:ext cx="4572000" cy="3581400"/>
          </a:xfrm>
          <a:prstGeom prst="rect">
            <a:avLst/>
          </a:prstGeom>
          <a:gradFill flip="none" rotWithShape="1">
            <a:gsLst>
              <a:gs pos="0">
                <a:srgbClr val="0D35DD">
                  <a:shade val="30000"/>
                  <a:satMod val="115000"/>
                </a:srgbClr>
              </a:gs>
              <a:gs pos="50000">
                <a:srgbClr val="0D35DD">
                  <a:shade val="67500"/>
                  <a:satMod val="115000"/>
                </a:srgbClr>
              </a:gs>
              <a:gs pos="100000">
                <a:srgbClr val="0D35DD">
                  <a:shade val="100000"/>
                  <a:satMod val="115000"/>
                </a:srgbClr>
              </a:gs>
            </a:gsLst>
            <a:path path="circle">
              <a:fillToRect l="100000" b="100000"/>
            </a:path>
            <a:tileRect t="-100000" r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324600" y="4724400"/>
            <a:ext cx="12009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place</a:t>
            </a:r>
            <a:endParaRPr 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6" descr="7118496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236976"/>
            <a:ext cx="4572000" cy="3621024"/>
          </a:xfrm>
          <a:prstGeom prst="rect">
            <a:avLst/>
          </a:prstGeom>
        </p:spPr>
      </p:pic>
      <p:pic>
        <p:nvPicPr>
          <p:cNvPr id="8" name="Picture 7" descr="8858637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0"/>
            <a:ext cx="4572000" cy="3276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6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2971800"/>
          </a:xfrm>
          <a:prstGeom prst="rect">
            <a:avLst/>
          </a:prstGeom>
          <a:gradFill flip="none" rotWithShape="1">
            <a:gsLst>
              <a:gs pos="0">
                <a:srgbClr val="0D35DD">
                  <a:shade val="30000"/>
                  <a:satMod val="115000"/>
                </a:srgbClr>
              </a:gs>
              <a:gs pos="50000">
                <a:srgbClr val="0D35DD">
                  <a:shade val="67500"/>
                  <a:satMod val="115000"/>
                </a:srgbClr>
              </a:gs>
              <a:gs pos="100000">
                <a:srgbClr val="0D35DD">
                  <a:shade val="100000"/>
                  <a:satMod val="115000"/>
                </a:srgbClr>
              </a:gs>
            </a:gsLst>
            <a:lin ang="162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33400"/>
            <a:ext cx="7696200" cy="19812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r>
              <a:rPr lang="en-US" sz="8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QUESTION</a:t>
            </a:r>
            <a:endParaRPr lang="en-US" sz="8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 descr="7129914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04800" y="2816523"/>
            <a:ext cx="5486400" cy="4117677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6" name="Picture 5" descr="200535853-0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56071" y="2895600"/>
            <a:ext cx="4364129" cy="4038600"/>
          </a:xfrm>
          <a:prstGeom prst="rect">
            <a:avLst/>
          </a:prstGeom>
          <a:effectLst>
            <a:softEdge rad="635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914400" lvl="1" indent="-514350" algn="ctr"/>
            <a:r>
              <a:rPr lang="en-US" sz="4000" b="1" dirty="0" smtClean="0">
                <a:solidFill>
                  <a:srgbClr val="004A8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QUESTION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981200"/>
            <a:ext cx="8915400" cy="4144963"/>
          </a:xfrm>
        </p:spPr>
        <p:txBody>
          <a:bodyPr>
            <a:normAutofit/>
          </a:bodyPr>
          <a:lstStyle/>
          <a:p>
            <a:pPr marL="914400" lvl="1" indent="-514350">
              <a:buNone/>
            </a:pPr>
            <a:r>
              <a:rPr lang="en-US" sz="4400" b="1" dirty="0" smtClean="0">
                <a:solidFill>
                  <a:srgbClr val="004A8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With the convergence of social media and the evolution of virtual environments, are traditional </a:t>
            </a:r>
            <a:r>
              <a:rPr lang="en-US" sz="4400" b="1" dirty="0" smtClean="0">
                <a:solidFill>
                  <a:srgbClr val="004A8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Content Management </a:t>
            </a:r>
            <a:r>
              <a:rPr lang="en-US" sz="4400" b="1" dirty="0" smtClean="0">
                <a:solidFill>
                  <a:srgbClr val="004A8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Systems becoming  a thing of the past?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200535853-0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05973" y="-123980"/>
            <a:ext cx="4498103" cy="4162580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5" name="Picture 4" descr="7129914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609600" y="0"/>
            <a:ext cx="5562600" cy="4174867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7" name="Rectangle 6"/>
          <p:cNvSpPr/>
          <p:nvPr/>
        </p:nvSpPr>
        <p:spPr>
          <a:xfrm>
            <a:off x="0" y="4419600"/>
            <a:ext cx="9144000" cy="2438400"/>
          </a:xfrm>
          <a:prstGeom prst="rect">
            <a:avLst/>
          </a:prstGeom>
          <a:gradFill flip="none" rotWithShape="1">
            <a:gsLst>
              <a:gs pos="0">
                <a:srgbClr val="0D35DD">
                  <a:shade val="30000"/>
                  <a:satMod val="115000"/>
                </a:srgbClr>
              </a:gs>
              <a:gs pos="50000">
                <a:srgbClr val="0D35DD">
                  <a:shade val="67500"/>
                  <a:satMod val="115000"/>
                </a:srgbClr>
              </a:gs>
              <a:gs pos="100000">
                <a:srgbClr val="0D35DD">
                  <a:shade val="100000"/>
                  <a:satMod val="115000"/>
                </a:srgbClr>
              </a:gs>
            </a:gsLst>
            <a:lin ang="162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4419600"/>
            <a:ext cx="8610600" cy="22860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r>
              <a:rPr lang="en-US" sz="6000" b="1" dirty="0" smtClean="0">
                <a:solidFill>
                  <a:srgbClr val="FFC000"/>
                </a:solidFill>
              </a:rPr>
              <a:t>QUESTION:</a:t>
            </a:r>
            <a:r>
              <a:rPr lang="en-US" sz="8000" b="1" dirty="0" smtClean="0">
                <a:solidFill>
                  <a:srgbClr val="FFC000"/>
                </a:solidFill>
              </a:rPr>
              <a:t/>
            </a:r>
            <a:br>
              <a:rPr lang="en-US" sz="8000" b="1" dirty="0" smtClean="0">
                <a:solidFill>
                  <a:srgbClr val="FFC000"/>
                </a:solidFill>
              </a:rPr>
            </a:br>
            <a:r>
              <a:rPr lang="en-US" sz="3600" b="1" dirty="0" smtClean="0">
                <a:solidFill>
                  <a:srgbClr val="FFC000"/>
                </a:solidFill>
              </a:rPr>
              <a:t>Are Content Management Systems Becoming a Thing of the Past?</a:t>
            </a:r>
            <a:endParaRPr lang="en-US" sz="3600" b="1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609600"/>
          </a:xfrm>
        </p:spPr>
        <p:txBody>
          <a:bodyPr>
            <a:noAutofit/>
          </a:bodyPr>
          <a:lstStyle/>
          <a:p>
            <a:r>
              <a:rPr lang="en-US" sz="4000" b="1" dirty="0" smtClean="0">
                <a:solidFill>
                  <a:srgbClr val="004A8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Resources</a:t>
            </a:r>
            <a:endParaRPr lang="en-US" sz="4000" b="1" dirty="0">
              <a:solidFill>
                <a:srgbClr val="004A8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915400" cy="5257800"/>
          </a:xfrm>
        </p:spPr>
        <p:txBody>
          <a:bodyPr>
            <a:normAutofit/>
          </a:bodyPr>
          <a:lstStyle/>
          <a:p>
            <a:r>
              <a:rPr lang="en-US" sz="2300" b="1" dirty="0" smtClean="0"/>
              <a:t>Second Life in Education:</a:t>
            </a:r>
          </a:p>
          <a:p>
            <a:pPr lvl="1">
              <a:buNone/>
            </a:pPr>
            <a:r>
              <a:rPr lang="en-US" sz="2300" dirty="0" smtClean="0">
                <a:hlinkClick r:id="rId3"/>
              </a:rPr>
              <a:t>http://sleducation.wikispaces.com/</a:t>
            </a:r>
            <a:endParaRPr lang="en-US" sz="2300" dirty="0" smtClean="0"/>
          </a:p>
          <a:p>
            <a:pPr lvl="1">
              <a:buNone/>
            </a:pPr>
            <a:endParaRPr lang="en-US" sz="2300" dirty="0" smtClean="0"/>
          </a:p>
          <a:p>
            <a:r>
              <a:rPr lang="en-US" sz="2300" b="1" dirty="0" err="1" smtClean="0"/>
              <a:t>Metaverse</a:t>
            </a:r>
            <a:r>
              <a:rPr lang="en-US" sz="2300" b="1" dirty="0" smtClean="0"/>
              <a:t> Roadmap</a:t>
            </a:r>
            <a:r>
              <a:rPr lang="en-US" sz="2300" dirty="0" smtClean="0"/>
              <a:t>: </a:t>
            </a:r>
          </a:p>
          <a:p>
            <a:pPr lvl="1">
              <a:buNone/>
            </a:pPr>
            <a:r>
              <a:rPr lang="en-US" sz="2300" dirty="0" smtClean="0">
                <a:hlinkClick r:id="rId4"/>
              </a:rPr>
              <a:t>http://metaverseroadmap.org/index.html</a:t>
            </a:r>
            <a:endParaRPr lang="en-US" sz="2300" dirty="0" smtClean="0"/>
          </a:p>
          <a:p>
            <a:endParaRPr lang="en-US" sz="2300" dirty="0" smtClean="0"/>
          </a:p>
          <a:p>
            <a:r>
              <a:rPr lang="en-US" sz="2300" b="1" dirty="0" smtClean="0"/>
              <a:t>Gartner Hype Cycles:</a:t>
            </a:r>
          </a:p>
          <a:p>
            <a:pPr lvl="1">
              <a:buNone/>
            </a:pPr>
            <a:r>
              <a:rPr lang="en-US" sz="2300" dirty="0" smtClean="0">
                <a:hlinkClick r:id="rId5"/>
              </a:rPr>
              <a:t>http://www.gartner.com/it/products/newsroom/index.jsp</a:t>
            </a:r>
            <a:endParaRPr lang="en-US" sz="2300" dirty="0" smtClean="0"/>
          </a:p>
          <a:p>
            <a:pPr lvl="1">
              <a:buNone/>
            </a:pPr>
            <a:endParaRPr lang="en-US" sz="2300" dirty="0" smtClean="0"/>
          </a:p>
          <a:p>
            <a:r>
              <a:rPr lang="en-US" sz="2300" b="1" dirty="0" smtClean="0"/>
              <a:t>Garrison, Anderson, &amp; Archer (2004). Critical Thinking, Cognitive Presence and Computer Conferencing in Distance Education.</a:t>
            </a:r>
          </a:p>
          <a:p>
            <a:pPr lvl="1">
              <a:buNone/>
            </a:pPr>
            <a:r>
              <a:rPr lang="en-US" sz="2300" dirty="0" smtClean="0">
                <a:hlinkClick r:id="rId6"/>
              </a:rPr>
              <a:t>http://communitiesofinquiry.com/files/CogPres_Final.pdf</a:t>
            </a:r>
            <a:endParaRPr lang="en-US" sz="2300" dirty="0" smtClean="0"/>
          </a:p>
          <a:p>
            <a:pPr>
              <a:buNone/>
            </a:pPr>
            <a:endParaRPr lang="en-US" sz="2800" dirty="0" smtClean="0"/>
          </a:p>
          <a:p>
            <a:pPr>
              <a:buNone/>
            </a:pPr>
            <a:endParaRPr lang="en-US" sz="3300" dirty="0" smtClean="0"/>
          </a:p>
          <a:p>
            <a:pPr>
              <a:buNone/>
            </a:pPr>
            <a:endParaRPr lang="en-US" sz="3300" dirty="0" smtClean="0"/>
          </a:p>
          <a:p>
            <a:endParaRPr lang="en-US" sz="3600" dirty="0" smtClean="0"/>
          </a:p>
          <a:p>
            <a:pPr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590800" y="2819400"/>
            <a:ext cx="3581400" cy="2209800"/>
          </a:xfrm>
          <a:prstGeom prst="rect">
            <a:avLst/>
          </a:prstGeom>
          <a:gradFill flip="none" rotWithShape="1">
            <a:gsLst>
              <a:gs pos="0">
                <a:srgbClr val="0D35DD">
                  <a:shade val="30000"/>
                  <a:satMod val="115000"/>
                </a:srgbClr>
              </a:gs>
              <a:gs pos="50000">
                <a:srgbClr val="0D35DD">
                  <a:shade val="67500"/>
                  <a:satMod val="115000"/>
                </a:srgbClr>
              </a:gs>
              <a:gs pos="100000">
                <a:srgbClr val="0D35DD">
                  <a:shade val="100000"/>
                  <a:satMod val="115000"/>
                </a:srgbClr>
              </a:gs>
            </a:gsLst>
            <a:lin ang="27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Steve </a:t>
            </a:r>
            <a:r>
              <a:rPr lang="en-US" sz="200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Kerby</a:t>
            </a:r>
            <a:endParaRPr lang="en-US" sz="2000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Dir. Instructional Technology</a:t>
            </a:r>
          </a:p>
          <a:p>
            <a:r>
              <a:rPr lang="en-US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and Online Learning</a:t>
            </a:r>
          </a:p>
          <a:p>
            <a:r>
              <a:rPr lang="en-US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McDaniel College</a:t>
            </a:r>
          </a:p>
          <a:p>
            <a:r>
              <a:rPr lang="en-US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skerby@mcdaniel.edu</a:t>
            </a:r>
          </a:p>
          <a:p>
            <a:r>
              <a:rPr lang="en-US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SL Avatar: Online </a:t>
            </a:r>
            <a:r>
              <a:rPr lang="en-US" sz="200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Bookmite</a:t>
            </a:r>
            <a:endParaRPr lang="en-US" sz="2000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Twitter: </a:t>
            </a:r>
            <a:r>
              <a:rPr lang="en-US" sz="200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stevekerby</a:t>
            </a:r>
            <a:endParaRPr lang="en-US" sz="2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28600" y="228600"/>
            <a:ext cx="3048000" cy="2209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429000" y="76200"/>
            <a:ext cx="5486400" cy="25908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2514600"/>
            <a:ext cx="2286000" cy="39624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590800" y="5105400"/>
            <a:ext cx="6324600" cy="14478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6400800" y="2819400"/>
            <a:ext cx="2514600" cy="21336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6629400"/>
            <a:ext cx="9144000" cy="228600"/>
          </a:xfrm>
          <a:prstGeom prst="rect">
            <a:avLst/>
          </a:prstGeom>
          <a:solidFill>
            <a:srgbClr val="0D35D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Photos: licensed from Getty Images </a:t>
            </a:r>
            <a:endParaRPr lang="en-US" b="1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7129914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4114800" y="2286000"/>
            <a:ext cx="5258651" cy="4572000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838200"/>
          </a:xfrm>
        </p:spPr>
        <p:txBody>
          <a:bodyPr/>
          <a:lstStyle/>
          <a:p>
            <a:r>
              <a:rPr lang="en-US" sz="4400" b="1" dirty="0" smtClean="0">
                <a:solidFill>
                  <a:srgbClr val="004A8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AGENDA</a:t>
            </a:r>
            <a:endParaRPr lang="en-US" sz="4400" b="1" dirty="0">
              <a:solidFill>
                <a:srgbClr val="004A8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905000"/>
            <a:ext cx="6248400" cy="4419600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4400" b="1" dirty="0" smtClean="0">
                <a:solidFill>
                  <a:srgbClr val="004A8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Three Assumptions</a:t>
            </a:r>
          </a:p>
          <a:p>
            <a:pPr marL="514350" indent="-514350">
              <a:buFont typeface="+mj-lt"/>
              <a:buAutoNum type="arabicPeriod"/>
            </a:pPr>
            <a:endParaRPr lang="en-US" sz="4400" b="1" dirty="0" smtClean="0">
              <a:solidFill>
                <a:srgbClr val="004A8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4400" b="1" dirty="0" smtClean="0">
                <a:solidFill>
                  <a:srgbClr val="004A8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So What?</a:t>
            </a:r>
          </a:p>
          <a:p>
            <a:pPr marL="514350" indent="-514350">
              <a:buFont typeface="+mj-lt"/>
              <a:buAutoNum type="arabicPeriod"/>
            </a:pPr>
            <a:endParaRPr lang="en-US" sz="4400" b="1" dirty="0" smtClean="0">
              <a:solidFill>
                <a:srgbClr val="004A8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4400" b="1" dirty="0" smtClean="0">
                <a:solidFill>
                  <a:srgbClr val="004A8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Two </a:t>
            </a:r>
            <a:r>
              <a:rPr lang="en-US" sz="4400" b="1" dirty="0" smtClean="0">
                <a:solidFill>
                  <a:srgbClr val="004A8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Programs</a:t>
            </a:r>
            <a:endParaRPr lang="en-US" sz="4400" b="1" dirty="0" smtClean="0">
              <a:solidFill>
                <a:srgbClr val="004A8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14350" indent="-514350">
              <a:buFont typeface="+mj-lt"/>
              <a:buAutoNum type="arabicPeriod"/>
            </a:pPr>
            <a:endParaRPr lang="en-US" sz="4400" b="1" dirty="0" smtClean="0">
              <a:solidFill>
                <a:srgbClr val="004A8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4400" b="1" dirty="0" smtClean="0">
                <a:solidFill>
                  <a:srgbClr val="004A8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400" b="1" dirty="0" smtClean="0">
                <a:solidFill>
                  <a:srgbClr val="004A8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Final </a:t>
            </a:r>
            <a:r>
              <a:rPr lang="en-US" sz="4400" b="1" dirty="0" smtClean="0">
                <a:solidFill>
                  <a:srgbClr val="004A8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Question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3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3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2971800"/>
          </a:xfrm>
          <a:prstGeom prst="rect">
            <a:avLst/>
          </a:prstGeom>
          <a:gradFill flip="none" rotWithShape="1">
            <a:gsLst>
              <a:gs pos="0">
                <a:srgbClr val="0D35DD">
                  <a:shade val="30000"/>
                  <a:satMod val="115000"/>
                </a:srgbClr>
              </a:gs>
              <a:gs pos="50000">
                <a:srgbClr val="0D35DD">
                  <a:shade val="67500"/>
                  <a:satMod val="115000"/>
                </a:srgbClr>
              </a:gs>
              <a:gs pos="100000">
                <a:srgbClr val="0D35DD">
                  <a:shade val="100000"/>
                  <a:satMod val="115000"/>
                </a:srgbClr>
              </a:gs>
            </a:gsLst>
            <a:lin ang="162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33400"/>
            <a:ext cx="7772400" cy="19812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r>
              <a:rPr lang="en-US" sz="8000" b="1" dirty="0" smtClean="0">
                <a:solidFill>
                  <a:srgbClr val="FFC000"/>
                </a:solidFill>
              </a:rPr>
              <a:t>Three Assumptions</a:t>
            </a:r>
            <a:endParaRPr lang="en-US" sz="8000" b="1" dirty="0">
              <a:solidFill>
                <a:srgbClr val="FFC000"/>
              </a:solidFill>
            </a:endParaRPr>
          </a:p>
        </p:txBody>
      </p:sp>
      <p:pic>
        <p:nvPicPr>
          <p:cNvPr id="5" name="Picture 4" descr="7129914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304800" y="2816523"/>
            <a:ext cx="5486400" cy="4117677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6" name="Picture 5" descr="200535853-00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56071" y="2895600"/>
            <a:ext cx="4364129" cy="4038600"/>
          </a:xfrm>
          <a:prstGeom prst="rect">
            <a:avLst/>
          </a:prstGeom>
          <a:effectLst>
            <a:softEdge rad="635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533400"/>
          </a:xfrm>
          <a:prstGeom prst="rect">
            <a:avLst/>
          </a:prstGeom>
          <a:solidFill>
            <a:srgbClr val="0D35D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/>
          <p:cNvSpPr txBox="1">
            <a:spLocks/>
          </p:cNvSpPr>
          <p:nvPr/>
        </p:nvSpPr>
        <p:spPr>
          <a:xfrm>
            <a:off x="0" y="0"/>
            <a:ext cx="9144000" cy="8382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ASSUMPTION 1: Effective Learning Communities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" name="Picture 6" descr="community_of_inquiry_0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33400"/>
            <a:ext cx="9144000" cy="6324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flying_computers_80_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33400"/>
            <a:ext cx="9144000" cy="6380264"/>
          </a:xfrm>
          <a:prstGeom prst="rect">
            <a:avLst/>
          </a:prstGeom>
        </p:spPr>
      </p:pic>
      <p:pic>
        <p:nvPicPr>
          <p:cNvPr id="8" name="Picture 7" descr="circle_student_centered_circle_alpha_t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14400" y="522108"/>
            <a:ext cx="7162799" cy="6335892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3048000" y="2438400"/>
            <a:ext cx="2971800" cy="2438400"/>
          </a:xfrm>
          <a:prstGeom prst="ellipse">
            <a:avLst/>
          </a:prstGeom>
          <a:blipFill>
            <a:blip r:embed="rId5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4"/>
          <p:cNvSpPr txBox="1">
            <a:spLocks/>
          </p:cNvSpPr>
          <p:nvPr/>
        </p:nvSpPr>
        <p:spPr>
          <a:xfrm>
            <a:off x="0" y="-76200"/>
            <a:ext cx="9144000" cy="533400"/>
          </a:xfrm>
          <a:prstGeom prst="rect">
            <a:avLst/>
          </a:prstGeom>
          <a:solidFill>
            <a:srgbClr val="0D35DD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fontScale="9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ASSUMPTION 2: Student-Centered Learning is a Value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2971800" y="2438400"/>
            <a:ext cx="3124200" cy="2438400"/>
          </a:xfrm>
          <a:prstGeom prst="ellipse">
            <a:avLst/>
          </a:prstGeom>
          <a:blipFill>
            <a:blip r:embed="rId6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2971800" y="2438400"/>
            <a:ext cx="3124200" cy="2438400"/>
          </a:xfrm>
          <a:prstGeom prst="ellipse">
            <a:avLst/>
          </a:prstGeom>
          <a:blipFill>
            <a:blip r:embed="rId7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 flipH="1">
            <a:off x="2971800" y="2438400"/>
            <a:ext cx="3124200" cy="2438400"/>
          </a:xfrm>
          <a:prstGeom prst="ellipse">
            <a:avLst/>
          </a:prstGeom>
          <a:blipFill>
            <a:blip r:embed="rId5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533400"/>
          </a:xfrm>
          <a:prstGeom prst="rect">
            <a:avLst/>
          </a:prstGeom>
          <a:solidFill>
            <a:srgbClr val="0D35D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univers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33400"/>
            <a:ext cx="9144000" cy="6324600"/>
          </a:xfrm>
          <a:prstGeom prst="rect">
            <a:avLst/>
          </a:prstGeom>
          <a:effectLst/>
        </p:spPr>
      </p:pic>
      <p:sp>
        <p:nvSpPr>
          <p:cNvPr id="5" name="Title 4"/>
          <p:cNvSpPr txBox="1">
            <a:spLocks/>
          </p:cNvSpPr>
          <p:nvPr/>
        </p:nvSpPr>
        <p:spPr>
          <a:xfrm>
            <a:off x="0" y="0"/>
            <a:ext cx="9144000" cy="8382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ASSUMPTION 3: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The Universe is About to Change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800" y="2644914"/>
            <a:ext cx="299466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Google Wave</a:t>
            </a:r>
            <a:endParaRPr lang="en-US" sz="4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15000" y="1349514"/>
            <a:ext cx="325678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0D35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Virtual Worlds</a:t>
            </a:r>
            <a:endParaRPr lang="en-US" sz="4000" b="1" dirty="0">
              <a:solidFill>
                <a:srgbClr val="0D35D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9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oogle_Wave_inbox_ches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105400" y="2133600"/>
            <a:ext cx="3810000" cy="4191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5105400" y="1066800"/>
            <a:ext cx="3429000" cy="152400"/>
          </a:xfrm>
          <a:prstGeom prst="rect">
            <a:avLst/>
          </a:prstGeom>
          <a:solidFill>
            <a:srgbClr val="608D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029200" y="990600"/>
            <a:ext cx="212949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chemeClr val="bg1"/>
                </a:solidFill>
              </a:rPr>
              <a:t>SLM 505 Information Retrieval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105400" y="1295400"/>
            <a:ext cx="3810000" cy="51054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5105400" y="1295400"/>
            <a:ext cx="3810000" cy="51054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5105400" y="1295400"/>
            <a:ext cx="3810000" cy="51054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5029200" y="1295400"/>
            <a:ext cx="3886200" cy="51054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5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20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5591</TotalTime>
  <Words>363</Words>
  <Application>Microsoft Office PowerPoint</Application>
  <PresentationFormat>On-screen Show (4:3)</PresentationFormat>
  <Paragraphs>177</Paragraphs>
  <Slides>31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Office Theme</vt:lpstr>
      <vt:lpstr>Slide 1</vt:lpstr>
      <vt:lpstr>Technology as a Place</vt:lpstr>
      <vt:lpstr>QUESTION: Are Content Management Systems Becoming a Thing of the Past?</vt:lpstr>
      <vt:lpstr>AGENDA</vt:lpstr>
      <vt:lpstr>Three Assumptions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SO WHAT?</vt:lpstr>
      <vt:lpstr>Slide 19</vt:lpstr>
      <vt:lpstr>Slide 20</vt:lpstr>
      <vt:lpstr>Slide 21</vt:lpstr>
      <vt:lpstr>Slide 22</vt:lpstr>
      <vt:lpstr>Slide 23</vt:lpstr>
      <vt:lpstr>Two Programs  in Transition</vt:lpstr>
      <vt:lpstr>Slide 25</vt:lpstr>
      <vt:lpstr>Slide 26</vt:lpstr>
      <vt:lpstr>Slide 27</vt:lpstr>
      <vt:lpstr>QUESTION</vt:lpstr>
      <vt:lpstr>QUESTION</vt:lpstr>
      <vt:lpstr>Resources</vt:lpstr>
      <vt:lpstr>Slide 31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SteveKerby</dc:creator>
  <cp:lastModifiedBy>SteveKerby</cp:lastModifiedBy>
  <cp:revision>498</cp:revision>
  <dcterms:created xsi:type="dcterms:W3CDTF">2009-10-16T14:52:04Z</dcterms:created>
  <dcterms:modified xsi:type="dcterms:W3CDTF">2009-11-05T15:31:57Z</dcterms:modified>
</cp:coreProperties>
</file>